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530-0A25-4F50-82B6-03970EA6822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AA7-785E-4F40-8D0F-2D32AC004DF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EEF5-EDB2-4922-AB64-8D35FF32B70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7180-9254-401A-A62B-8504FED0CFD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E17D-891A-49A6-BF57-57A8329E55D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E2C-782B-4E1C-BD20-1970C740283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B766-3423-4899-A909-C9B7848A199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9D53-47C5-439B-A88E-62E32D9780E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52A7C-5433-4AC2-A487-89B0288CDF8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EB6C-7808-4B93-A049-C1B372D59B4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25DE-9B9E-4F61-8713-BC04E9FA751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883512-B830-4EB3-87AA-77DFDB8498B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51848" y="190369"/>
            <a:ext cx="7920880" cy="648072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«Vivere con un preadolescente"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76700" y="4945309"/>
            <a:ext cx="7854696" cy="72008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algn="ctr"/>
            <a:r>
              <a:rPr lang="it-IT" sz="2400" b="1" dirty="0"/>
              <a:t>È importante che i figli sentano la fermezza del genitore ma che provino anche piacevolezza nello stare in famiglia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7CAC-4E33-4BDD-B25C-B5D528037D2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22529" name="Picture 1" descr="C:\Users\Master\Desktop\Ultime foto\r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3892" y="983663"/>
            <a:ext cx="4116791" cy="381642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879E3A09-5D36-63EB-507A-A833DA74A098}"/>
              </a:ext>
            </a:extLst>
          </p:cNvPr>
          <p:cNvSpPr txBox="1"/>
          <p:nvPr/>
        </p:nvSpPr>
        <p:spPr>
          <a:xfrm>
            <a:off x="1076700" y="5827339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Prof. Francesco Cannizzaro – Specialista in Pedagogia, Bioetica e Sessuologia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851648" cy="57606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Come superare indenni l'età dello tsunami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35896" y="1844824"/>
            <a:ext cx="4974376" cy="432048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Un consiglio importante per i genitori </a:t>
            </a:r>
            <a:r>
              <a:rPr lang="it-IT" sz="2400" dirty="0"/>
              <a:t>è di essere presenti, di interessarsi alle cose che fanno i figli, conoscere i loro amici e  i loro impegni.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La famiglia </a:t>
            </a:r>
            <a:r>
              <a:rPr lang="it-IT" sz="2400" dirty="0"/>
              <a:t>deve essere un posto bello e sicuro dove vivere. I figli devono sentire la  presenza incoraggiante: e se anche i genitori sbagliano, se a volte sono nervosi, in ogni caso ci sono.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Non si tratta </a:t>
            </a:r>
            <a:r>
              <a:rPr lang="it-IT" sz="2400" dirty="0"/>
              <a:t>di essere perfetti, ma di esserci.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4C29-9679-4E92-A023-FA9BBF3C875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1026" name="Picture 2" descr="C:\Users\Master\Desktop\Ultime foto\r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50950"/>
            <a:ext cx="2880320" cy="3596817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851648" cy="720080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5 consigli per i genitori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35CC-25AE-40D3-B48E-6F48492C0FC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539552" y="908720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Imparare ad abbassare i toni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539552" y="2060848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Se vostro figlio è arrabbiato, voi restate calmi</a:t>
            </a:r>
          </a:p>
        </p:txBody>
      </p:sp>
      <p:sp>
        <p:nvSpPr>
          <p:cNvPr id="10" name="Freccia a destra 9"/>
          <p:cNvSpPr/>
          <p:nvPr/>
        </p:nvSpPr>
        <p:spPr>
          <a:xfrm>
            <a:off x="539552" y="3212976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Quando comincia a guardarvi con occhi diversi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539552" y="4437112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Se ci chiede di fare qualcosa non adatta alla sua all’età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539552" y="5589240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Se troviamo nelle chat messaggi volgari o prese in giro</a:t>
            </a:r>
          </a:p>
        </p:txBody>
      </p:sp>
      <p:pic>
        <p:nvPicPr>
          <p:cNvPr id="2050" name="Picture 2" descr="C:\Users\Master\Desktop\Ultime foto\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492896"/>
            <a:ext cx="3752679" cy="249723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851648" cy="720080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Imparare ad abbassare i toni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F432-B11D-413E-B1C0-CA6D03E7CA5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13" name="Immagine 12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564904"/>
            <a:ext cx="3456384" cy="2105273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4" name="CasellaDiTesto 13"/>
          <p:cNvSpPr txBox="1"/>
          <p:nvPr/>
        </p:nvSpPr>
        <p:spPr>
          <a:xfrm>
            <a:off x="467544" y="1196752"/>
            <a:ext cx="4824536" cy="5355312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Imparate a non alzare la voce, </a:t>
            </a:r>
            <a:r>
              <a:rPr lang="it-IT" b="1" dirty="0"/>
              <a:t>e al prossimo </a:t>
            </a:r>
            <a:r>
              <a:rPr lang="it-IT" dirty="0"/>
              <a:t>conflitto partite da qui. La prima alterazione che la rabbia provoca durante una discussione è sul tono della voce. L’ira in automatico fa sì che le persone, invece di parlarsi, si urlino addosso. </a:t>
            </a:r>
          </a:p>
          <a:p>
            <a:pPr algn="just"/>
            <a:endParaRPr lang="it-IT" dirty="0"/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Stabilite allora alcune regole </a:t>
            </a:r>
            <a:r>
              <a:rPr lang="it-IT" dirty="0"/>
              <a:t>sul volume da usare, che devono diventare operative dalla prossima volta in cui vi confronterete su questioni che vi coinvolgono molto. </a:t>
            </a:r>
          </a:p>
          <a:p>
            <a:pPr algn="just"/>
            <a:endParaRPr lang="it-IT" dirty="0"/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Come genitori, </a:t>
            </a:r>
            <a:r>
              <a:rPr lang="it-IT" dirty="0"/>
              <a:t>decidete che non si potrà proseguire una conversazione o una discussione se qualcuno sta urlando e riconoscete questo diritto anche a vostro figlio che sarà autorizzato a dirvi: “Papà stai urlando, è contro la nostra regola. Mi devi parlare senza urlare e io ti risponderò allo stesso modo”.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7776864" cy="432048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Se vostro figlio è arrabbiato, voi restate calmi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D234-5394-4413-B04E-175A8FDC038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8" name="Immagine 7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64904"/>
            <a:ext cx="3312368" cy="2304256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707904" y="1268760"/>
            <a:ext cx="5112568" cy="5016758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Un ragazzo in preda alla rabbia </a:t>
            </a:r>
            <a:r>
              <a:rPr lang="it-IT" sz="2000" dirty="0"/>
              <a:t>non sta ragionando, perciò ha bisogno di un adulto autorevole che gli dimostri cosa vuol dire rimanere nel qui e ora, mantenere il controllo della situazione, anche se si è in preda a un’emozione molto forte.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di fronte alla sua ira </a:t>
            </a:r>
            <a:r>
              <a:rPr lang="it-IT" sz="2000" dirty="0"/>
              <a:t>perdete l’equilibrio più di lui, urlate, lo picchiate, gli fracassate il cellulare, lo minacciate, accentuerete solo il suo stato di attivazione emotiva.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L’obiettivo dell’intervento educativo </a:t>
            </a:r>
            <a:r>
              <a:rPr lang="it-IT" sz="2000" dirty="0"/>
              <a:t>è l’esatto contrario: rimettete in contatto il cervello che pensa a una strategia per superare il momento di difficoltà.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851648" cy="504056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Quando comincia a guardarvi con occhi diversi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96BC2-91E6-4F4A-98BF-A5A22A8EDC6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1484784"/>
            <a:ext cx="5112568" cy="4524315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Molte mamme vanno in crisi </a:t>
            </a:r>
            <a:r>
              <a:rPr lang="it-IT" sz="1600" dirty="0"/>
              <a:t>di fronte alle critiche o alle proteste violente delle proprie creature. Molti padri si sentono rifiutati, o addirittura provocati, da frasi pronunciate con la deliberata intenzione di far male. 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Dal punto di vista del ragazzo </a:t>
            </a:r>
            <a:r>
              <a:rPr lang="it-IT" sz="1600" dirty="0"/>
              <a:t>questo serve a capire fino a dove può spingersi prima che l’adulto lo blocchi e anche testare la capacità dei grandi di rimanere sul ring della loro crescita. </a:t>
            </a:r>
          </a:p>
          <a:p>
            <a:pPr algn="just"/>
            <a:endParaRPr lang="it-IT" sz="1600" b="1" dirty="0">
              <a:solidFill>
                <a:srgbClr val="FF0000"/>
              </a:solidFill>
            </a:endParaRP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Per questo è fondamentale rimanere tranquilli </a:t>
            </a:r>
            <a:r>
              <a:rPr lang="it-IT" sz="1600" dirty="0"/>
              <a:t>e compatti, non sentirsi sbagliati e inadeguati quando lo sguardo dei figli preadolescenti sembra supercritico. 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Ciò che vogliono fare non è distruggerci o farci del male</a:t>
            </a:r>
            <a:r>
              <a:rPr lang="it-IT" sz="1600" dirty="0">
                <a:solidFill>
                  <a:srgbClr val="FF0000"/>
                </a:solidFill>
              </a:rPr>
              <a:t>, </a:t>
            </a:r>
            <a:r>
              <a:rPr lang="it-IT" sz="1600" dirty="0"/>
              <a:t>ma cominciare a mettere tra noi e loro una distanza grazie alla quale potranno ciò che davvero vogliono essere e non solo quello che speriamo diventino.</a:t>
            </a:r>
            <a:endParaRPr lang="it-IT" dirty="0"/>
          </a:p>
        </p:txBody>
      </p:sp>
      <p:pic>
        <p:nvPicPr>
          <p:cNvPr id="10" name="Immagine 9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636912"/>
            <a:ext cx="3024336" cy="2325638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851648" cy="720080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Se ci chiede di fare qualcosa non adatta alla sua età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05F-556C-4E38-856C-477A2C9A593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779912" y="1484784"/>
            <a:ext cx="5112568" cy="4708981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Atteniamoci alle regole</a:t>
            </a:r>
            <a:r>
              <a:rPr lang="it-IT" sz="2000" dirty="0">
                <a:solidFill>
                  <a:srgbClr val="FF0000"/>
                </a:solidFill>
              </a:rPr>
              <a:t>, </a:t>
            </a:r>
            <a:r>
              <a:rPr lang="it-IT" sz="2000" dirty="0"/>
              <a:t>mostrandogli che non le abbiamo inventate noi. Se un videogioco ha l’etichetta PEGI18 non è adeguato a un preadolescente e non siamo noi a dirlo ma il produttore stesso.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un 12enne chiede </a:t>
            </a:r>
            <a:r>
              <a:rPr lang="it-IT" sz="2000" dirty="0"/>
              <a:t>di aprire un profilo </a:t>
            </a:r>
            <a:r>
              <a:rPr lang="it-IT" sz="2000" dirty="0" err="1"/>
              <a:t>Facebook</a:t>
            </a:r>
            <a:r>
              <a:rPr lang="it-IT" sz="2000" dirty="0"/>
              <a:t> ricordiamogli che l’età minima è 13 anni. Insomma se una regola già esiste sfruttiamola a nostro vantaggio.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vuole un cellulare</a:t>
            </a:r>
            <a:r>
              <a:rPr lang="it-IT" sz="2000" dirty="0">
                <a:solidFill>
                  <a:srgbClr val="FF0000"/>
                </a:solidFill>
              </a:rPr>
              <a:t>, </a:t>
            </a:r>
            <a:r>
              <a:rPr lang="it-IT" sz="2000" dirty="0"/>
              <a:t>ricordiamogli chi è l’intestatario del contratto: il genitore che dovrà avere comunque accesso al cellulare, quindi nessuna password.</a:t>
            </a:r>
          </a:p>
        </p:txBody>
      </p:sp>
      <p:pic>
        <p:nvPicPr>
          <p:cNvPr id="8" name="Immagine 7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564904"/>
            <a:ext cx="3276872" cy="2232248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851648" cy="432048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</a:rPr>
              <a:t>Se troviamo nelle chat messaggi volgari o prese in giro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F83F-E7C2-48D4-86F5-413DEA302E1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1268760"/>
            <a:ext cx="5112568" cy="4893647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Aiutiamolo/a a immaginare </a:t>
            </a:r>
            <a:r>
              <a:rPr lang="it-IT" sz="2400" dirty="0"/>
              <a:t>come si sentirebbe lui/lei se si trovasse al posto della persona sbeffeggiata.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Con calma </a:t>
            </a:r>
            <a:r>
              <a:rPr lang="it-IT" sz="2400" dirty="0"/>
              <a:t>e senza alzare la voce, invitiamolo a chiedersi se nella vita reale trovandosi vicino a persone per le quali nutre stima e fiducia direbbe o farebbe mai quello che ha detto o fatto online. </a:t>
            </a:r>
          </a:p>
          <a:p>
            <a:pPr algn="just"/>
            <a:endParaRPr lang="it-IT" sz="2400" dirty="0">
              <a:solidFill>
                <a:srgbClr val="FF0000"/>
              </a:solidFill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La prima volte </a:t>
            </a:r>
            <a:r>
              <a:rPr lang="it-IT" sz="2400" dirty="0"/>
              <a:t>che succede, evitiamo di fare scenate e di drammatizzare. </a:t>
            </a:r>
          </a:p>
        </p:txBody>
      </p:sp>
      <p:pic>
        <p:nvPicPr>
          <p:cNvPr id="10" name="Immagine 9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492896"/>
            <a:ext cx="3312368" cy="2520280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851648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Inoltre, non dimentichiamo che: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D769-6AB0-478D-BD3F-FB0DD469376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251520" y="4077072"/>
            <a:ext cx="8640960" cy="1384995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ragazzi fanno cose maldestre perché, spesso, nessuno ha mai dato loro istruzioni chiare e regole precise rispetto a cosa sia giusto fare e cosa no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Ultime foto\r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124744"/>
            <a:ext cx="4111932" cy="273630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sp>
        <p:nvSpPr>
          <p:cNvPr id="15" name="CasellaDiTesto 14"/>
          <p:cNvSpPr txBox="1"/>
          <p:nvPr/>
        </p:nvSpPr>
        <p:spPr>
          <a:xfrm>
            <a:off x="3059832" y="566124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FINE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464</TotalTime>
  <Words>795</Words>
  <Application>Microsoft Office PowerPoint</Application>
  <PresentationFormat>Presentazione su schermo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Calibri</vt:lpstr>
      <vt:lpstr>Gill Sans MT</vt:lpstr>
      <vt:lpstr>Verdana</vt:lpstr>
      <vt:lpstr>Wingdings 2</vt:lpstr>
      <vt:lpstr>Solstizio</vt:lpstr>
      <vt:lpstr>«Vivere con un preadolescente"</vt:lpstr>
      <vt:lpstr>Come superare indenni l'età dello tsunami</vt:lpstr>
      <vt:lpstr>5 consigli per i genitori</vt:lpstr>
      <vt:lpstr>Imparare ad abbassare i toni</vt:lpstr>
      <vt:lpstr>Se vostro figlio è arrabbiato, voi restate calmi</vt:lpstr>
      <vt:lpstr>Quando comincia a guardarvi con occhi diversi</vt:lpstr>
      <vt:lpstr>Se ci chiede di fare qualcosa non adatta alla sua età</vt:lpstr>
      <vt:lpstr>Se troviamo nelle chat messaggi volgari o prese in giro</vt:lpstr>
      <vt:lpstr>Inoltre, non dimentichiamo che: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PARLARE DELLA PUBERTA’  CON I TUOI FIGLI</dc:title>
  <dc:creator>Francesco Cannizzaro</dc:creator>
  <cp:lastModifiedBy>Franco</cp:lastModifiedBy>
  <cp:revision>63</cp:revision>
  <dcterms:created xsi:type="dcterms:W3CDTF">2019-05-08T15:49:22Z</dcterms:created>
  <dcterms:modified xsi:type="dcterms:W3CDTF">2023-02-22T15:20:33Z</dcterms:modified>
</cp:coreProperties>
</file>